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7"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7FF6C8-229A-4E11-B42F-2A172B9E9FE8}" type="datetimeFigureOut">
              <a:rPr lang="en-US" smtClean="0"/>
              <a:t>3/16/2016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8ED4F04-FA34-4CB9-AFB4-0117D0B1B66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FF6C8-229A-4E11-B42F-2A172B9E9FE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FF6C8-229A-4E11-B42F-2A172B9E9FE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FF6C8-229A-4E11-B42F-2A172B9E9FE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FF6C8-229A-4E11-B42F-2A172B9E9FE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7FF6C8-229A-4E11-B42F-2A172B9E9FE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4F04-FA34-4CB9-AFB4-0117D0B1B66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7FF6C8-229A-4E11-B42F-2A172B9E9FE8}"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FF6C8-229A-4E11-B42F-2A172B9E9FE8}"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FF6C8-229A-4E11-B42F-2A172B9E9FE8}"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7FF6C8-229A-4E11-B42F-2A172B9E9FE8}" type="datetimeFigureOut">
              <a:rPr lang="en-US" smtClean="0"/>
              <a:t>3/16/2016</a:t>
            </a:fld>
            <a:endParaRPr lang="en-US"/>
          </a:p>
        </p:txBody>
      </p:sp>
      <p:sp>
        <p:nvSpPr>
          <p:cNvPr id="7" name="Slide Number Placeholder 6"/>
          <p:cNvSpPr>
            <a:spLocks noGrp="1"/>
          </p:cNvSpPr>
          <p:nvPr>
            <p:ph type="sldNum" sz="quarter" idx="12"/>
          </p:nvPr>
        </p:nvSpPr>
        <p:spPr/>
        <p:txBody>
          <a:bodyPr/>
          <a:lstStyle/>
          <a:p>
            <a:fld id="{28ED4F04-FA34-4CB9-AFB4-0117D0B1B66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FF6C8-229A-4E11-B42F-2A172B9E9FE8}" type="datetimeFigureOut">
              <a:rPr lang="en-US" smtClean="0"/>
              <a:t>3/16/2016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8ED4F04-FA34-4CB9-AFB4-0117D0B1B6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7FF6C8-229A-4E11-B42F-2A172B9E9FE8}" type="datetimeFigureOut">
              <a:rPr lang="en-US" smtClean="0"/>
              <a:t>3/16/2016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8ED4F04-FA34-4CB9-AFB4-0117D0B1B6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861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a:t>
            </a:r>
            <a:endParaRPr lang="en-US" dirty="0"/>
          </a:p>
        </p:txBody>
      </p:sp>
      <p:sp>
        <p:nvSpPr>
          <p:cNvPr id="3" name="Content Placeholder 2"/>
          <p:cNvSpPr>
            <a:spLocks noGrp="1"/>
          </p:cNvSpPr>
          <p:nvPr>
            <p:ph idx="1"/>
          </p:nvPr>
        </p:nvSpPr>
        <p:spPr/>
        <p:txBody>
          <a:bodyPr/>
          <a:lstStyle/>
          <a:p>
            <a:r>
              <a:rPr lang="en-US" dirty="0" smtClean="0"/>
              <a:t>Avoid first, second, third, finally, etc.</a:t>
            </a:r>
          </a:p>
          <a:p>
            <a:r>
              <a:rPr lang="en-US" dirty="0" smtClean="0"/>
              <a:t>Treat as a new thought…</a:t>
            </a:r>
          </a:p>
          <a:p>
            <a:endParaRPr lang="en-US" dirty="0"/>
          </a:p>
        </p:txBody>
      </p:sp>
    </p:spTree>
    <p:extLst>
      <p:ext uri="{BB962C8B-B14F-4D97-AF65-F5344CB8AC3E}">
        <p14:creationId xmlns:p14="http://schemas.microsoft.com/office/powerpoint/2010/main" val="3333451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Style	</a:t>
            </a:r>
            <a:endParaRPr lang="en-US" dirty="0"/>
          </a:p>
        </p:txBody>
      </p:sp>
      <p:sp>
        <p:nvSpPr>
          <p:cNvPr id="3" name="Content Placeholder 2"/>
          <p:cNvSpPr>
            <a:spLocks noGrp="1"/>
          </p:cNvSpPr>
          <p:nvPr>
            <p:ph idx="1"/>
          </p:nvPr>
        </p:nvSpPr>
        <p:spPr/>
        <p:txBody>
          <a:bodyPr/>
          <a:lstStyle/>
          <a:p>
            <a:r>
              <a:rPr lang="en-US" dirty="0" smtClean="0"/>
              <a:t>Avoid contractions</a:t>
            </a:r>
          </a:p>
          <a:p>
            <a:r>
              <a:rPr lang="en-US" dirty="0" smtClean="0"/>
              <a:t>Avoid slang</a:t>
            </a:r>
          </a:p>
          <a:p>
            <a:r>
              <a:rPr lang="en-US" dirty="0" smtClean="0"/>
              <a:t>Use 3</a:t>
            </a:r>
            <a:r>
              <a:rPr lang="en-US" baseline="30000" dirty="0" smtClean="0"/>
              <a:t>rd</a:t>
            </a:r>
            <a:r>
              <a:rPr lang="en-US" dirty="0" smtClean="0"/>
              <a:t> person</a:t>
            </a:r>
          </a:p>
          <a:p>
            <a:r>
              <a:rPr lang="en-US" dirty="0" smtClean="0"/>
              <a:t>Use varied sentence structures</a:t>
            </a:r>
          </a:p>
          <a:p>
            <a:r>
              <a:rPr lang="en-US" dirty="0" smtClean="0"/>
              <a:t>Include higher-level vocabulary</a:t>
            </a:r>
          </a:p>
          <a:p>
            <a:r>
              <a:rPr lang="en-US" dirty="0" smtClean="0"/>
              <a:t>Avoid humor</a:t>
            </a:r>
          </a:p>
          <a:p>
            <a:r>
              <a:rPr lang="en-US" dirty="0" smtClean="0"/>
              <a:t>Avoid flowery word choices or figurative language</a:t>
            </a:r>
            <a:endParaRPr lang="en-US" dirty="0"/>
          </a:p>
        </p:txBody>
      </p:sp>
    </p:spTree>
    <p:extLst>
      <p:ext uri="{BB962C8B-B14F-4D97-AF65-F5344CB8AC3E}">
        <p14:creationId xmlns:p14="http://schemas.microsoft.com/office/powerpoint/2010/main" val="4191601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t>
            </a:r>
            <a:endParaRPr lang="en-US" dirty="0"/>
          </a:p>
        </p:txBody>
      </p:sp>
      <p:sp>
        <p:nvSpPr>
          <p:cNvPr id="3" name="Content Placeholder 2"/>
          <p:cNvSpPr>
            <a:spLocks noGrp="1"/>
          </p:cNvSpPr>
          <p:nvPr>
            <p:ph idx="1"/>
          </p:nvPr>
        </p:nvSpPr>
        <p:spPr/>
        <p:txBody>
          <a:bodyPr/>
          <a:lstStyle/>
          <a:p>
            <a:r>
              <a:rPr lang="en-US" dirty="0" smtClean="0"/>
              <a:t>15-20 minutes reading and annotating</a:t>
            </a:r>
          </a:p>
          <a:p>
            <a:r>
              <a:rPr lang="en-US" dirty="0" smtClean="0"/>
              <a:t>3-5 planning essay</a:t>
            </a:r>
          </a:p>
          <a:p>
            <a:r>
              <a:rPr lang="en-US" dirty="0" smtClean="0"/>
              <a:t>20-25 writing</a:t>
            </a:r>
          </a:p>
          <a:p>
            <a:r>
              <a:rPr lang="en-US" dirty="0" smtClean="0"/>
              <a:t>Review essay</a:t>
            </a:r>
            <a:endParaRPr lang="en-US" dirty="0"/>
          </a:p>
        </p:txBody>
      </p:sp>
    </p:spTree>
    <p:extLst>
      <p:ext uri="{BB962C8B-B14F-4D97-AF65-F5344CB8AC3E}">
        <p14:creationId xmlns:p14="http://schemas.microsoft.com/office/powerpoint/2010/main" val="3788975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Annotating</a:t>
            </a:r>
            <a:endParaRPr lang="en-US" dirty="0"/>
          </a:p>
        </p:txBody>
      </p:sp>
      <p:sp>
        <p:nvSpPr>
          <p:cNvPr id="3" name="Content Placeholder 2"/>
          <p:cNvSpPr>
            <a:spLocks noGrp="1"/>
          </p:cNvSpPr>
          <p:nvPr>
            <p:ph idx="1"/>
          </p:nvPr>
        </p:nvSpPr>
        <p:spPr/>
        <p:txBody>
          <a:bodyPr/>
          <a:lstStyle/>
          <a:p>
            <a:r>
              <a:rPr lang="en-US" dirty="0" smtClean="0"/>
              <a:t>Read the prompt first – it will tell you what the author is trying to prove.  This will allow you to focus on finding features that help build the argument.</a:t>
            </a:r>
          </a:p>
          <a:p>
            <a:r>
              <a:rPr lang="en-US" dirty="0" smtClean="0"/>
              <a:t>Annotate:</a:t>
            </a:r>
          </a:p>
          <a:p>
            <a:pPr lvl="1"/>
            <a:r>
              <a:rPr lang="en-US" dirty="0" smtClean="0"/>
              <a:t>Evidence (facts, examples, support)</a:t>
            </a:r>
          </a:p>
          <a:p>
            <a:pPr lvl="1"/>
            <a:r>
              <a:rPr lang="en-US" dirty="0" smtClean="0"/>
              <a:t>Reasons</a:t>
            </a:r>
          </a:p>
          <a:p>
            <a:pPr lvl="1"/>
            <a:r>
              <a:rPr lang="en-US" dirty="0" smtClean="0"/>
              <a:t>Stylistic/</a:t>
            </a:r>
            <a:r>
              <a:rPr lang="en-US" dirty="0" err="1" smtClean="0"/>
              <a:t>persuassive</a:t>
            </a:r>
            <a:r>
              <a:rPr lang="en-US" dirty="0" smtClean="0"/>
              <a:t> elements</a:t>
            </a:r>
            <a:endParaRPr lang="en-US" dirty="0"/>
          </a:p>
        </p:txBody>
      </p:sp>
    </p:spTree>
    <p:extLst>
      <p:ext uri="{BB962C8B-B14F-4D97-AF65-F5344CB8AC3E}">
        <p14:creationId xmlns:p14="http://schemas.microsoft.com/office/powerpoint/2010/main" val="912110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a:xfrm>
            <a:off x="1524000" y="2133600"/>
            <a:ext cx="6934200" cy="3508977"/>
          </a:xfrm>
        </p:spPr>
        <p:txBody>
          <a:bodyPr>
            <a:normAutofit fontScale="92500" lnSpcReduction="10000"/>
          </a:bodyPr>
          <a:lstStyle/>
          <a:p>
            <a:r>
              <a:rPr lang="en-US" dirty="0" smtClean="0"/>
              <a:t>Hypothetical examples</a:t>
            </a:r>
          </a:p>
          <a:p>
            <a:pPr lvl="1"/>
            <a:r>
              <a:rPr lang="en-US" dirty="0" smtClean="0"/>
              <a:t>Examples that could be true but are not based on actual events</a:t>
            </a:r>
          </a:p>
          <a:p>
            <a:r>
              <a:rPr lang="en-US" dirty="0" smtClean="0"/>
              <a:t>Anecdotal evidence</a:t>
            </a:r>
          </a:p>
          <a:p>
            <a:pPr lvl="1"/>
            <a:r>
              <a:rPr lang="en-US" dirty="0" smtClean="0"/>
              <a:t>Someone’s personal experience</a:t>
            </a:r>
          </a:p>
          <a:p>
            <a:pPr lvl="1"/>
            <a:r>
              <a:rPr lang="en-US" dirty="0" smtClean="0"/>
              <a:t>Emotion based</a:t>
            </a:r>
          </a:p>
          <a:p>
            <a:r>
              <a:rPr lang="en-US" dirty="0" smtClean="0"/>
              <a:t>Expert testimony</a:t>
            </a:r>
          </a:p>
          <a:p>
            <a:pPr lvl="1"/>
            <a:r>
              <a:rPr lang="en-US" dirty="0" smtClean="0"/>
              <a:t>Quoting or referencing an authority</a:t>
            </a:r>
          </a:p>
          <a:p>
            <a:r>
              <a:rPr lang="en-US" dirty="0" smtClean="0"/>
              <a:t>Research</a:t>
            </a:r>
          </a:p>
          <a:p>
            <a:pPr lvl="1"/>
            <a:r>
              <a:rPr lang="en-US" dirty="0" smtClean="0"/>
              <a:t>Studies, surveys, or professional </a:t>
            </a:r>
          </a:p>
        </p:txBody>
      </p:sp>
      <p:sp>
        <p:nvSpPr>
          <p:cNvPr id="4" name="TextBox 3"/>
          <p:cNvSpPr txBox="1"/>
          <p:nvPr/>
        </p:nvSpPr>
        <p:spPr>
          <a:xfrm>
            <a:off x="533400" y="2209800"/>
            <a:ext cx="1143000" cy="3693319"/>
          </a:xfrm>
          <a:prstGeom prst="rect">
            <a:avLst/>
          </a:prstGeom>
          <a:noFill/>
        </p:spPr>
        <p:txBody>
          <a:bodyPr wrap="square" rtlCol="0">
            <a:spAutoFit/>
          </a:bodyPr>
          <a:lstStyle/>
          <a:p>
            <a:r>
              <a:rPr lang="en-US" dirty="0" smtClean="0"/>
              <a:t>Least</a:t>
            </a:r>
          </a:p>
          <a:p>
            <a:r>
              <a:rPr lang="en-US" dirty="0" smtClean="0"/>
              <a:t>Reliable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Most</a:t>
            </a:r>
          </a:p>
          <a:p>
            <a:r>
              <a:rPr lang="en-US" dirty="0" smtClean="0"/>
              <a:t>Reliable</a:t>
            </a:r>
            <a:endParaRPr lang="en-US" dirty="0"/>
          </a:p>
        </p:txBody>
      </p:sp>
      <p:sp>
        <p:nvSpPr>
          <p:cNvPr id="5" name="Down Arrow 4"/>
          <p:cNvSpPr/>
          <p:nvPr/>
        </p:nvSpPr>
        <p:spPr>
          <a:xfrm>
            <a:off x="685800" y="2971800"/>
            <a:ext cx="609600" cy="205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329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Questions</a:t>
            </a:r>
            <a:endParaRPr lang="en-US" dirty="0"/>
          </a:p>
        </p:txBody>
      </p:sp>
      <p:sp>
        <p:nvSpPr>
          <p:cNvPr id="3" name="Content Placeholder 2"/>
          <p:cNvSpPr>
            <a:spLocks noGrp="1"/>
          </p:cNvSpPr>
          <p:nvPr>
            <p:ph idx="1"/>
          </p:nvPr>
        </p:nvSpPr>
        <p:spPr/>
        <p:txBody>
          <a:bodyPr/>
          <a:lstStyle/>
          <a:p>
            <a:r>
              <a:rPr lang="en-US" dirty="0" smtClean="0"/>
              <a:t>What kinds of evidence did the author use?</a:t>
            </a:r>
          </a:p>
          <a:p>
            <a:r>
              <a:rPr lang="en-US" dirty="0" smtClean="0"/>
              <a:t>How credible is the evidence?</a:t>
            </a:r>
          </a:p>
          <a:p>
            <a:r>
              <a:rPr lang="en-US" dirty="0" smtClean="0"/>
              <a:t>How persuasive is the evidence?</a:t>
            </a:r>
            <a:endParaRPr lang="en-US" dirty="0"/>
          </a:p>
        </p:txBody>
      </p:sp>
    </p:spTree>
    <p:extLst>
      <p:ext uri="{BB962C8B-B14F-4D97-AF65-F5344CB8AC3E}">
        <p14:creationId xmlns:p14="http://schemas.microsoft.com/office/powerpoint/2010/main" val="3123854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t>
            </a:r>
            <a:endParaRPr lang="en-US" dirty="0"/>
          </a:p>
        </p:txBody>
      </p:sp>
      <p:sp>
        <p:nvSpPr>
          <p:cNvPr id="3" name="Content Placeholder 2"/>
          <p:cNvSpPr>
            <a:spLocks noGrp="1"/>
          </p:cNvSpPr>
          <p:nvPr>
            <p:ph idx="1"/>
          </p:nvPr>
        </p:nvSpPr>
        <p:spPr/>
        <p:txBody>
          <a:bodyPr/>
          <a:lstStyle/>
          <a:p>
            <a:r>
              <a:rPr lang="en-US" dirty="0" smtClean="0"/>
              <a:t>How does the author link the claim to the evidence?</a:t>
            </a:r>
          </a:p>
          <a:p>
            <a:r>
              <a:rPr lang="en-US" dirty="0" smtClean="0"/>
              <a:t>Does the author’s reasoning make strong logical sense?</a:t>
            </a:r>
            <a:endParaRPr lang="en-US" dirty="0"/>
          </a:p>
        </p:txBody>
      </p:sp>
    </p:spTree>
    <p:extLst>
      <p:ext uri="{BB962C8B-B14F-4D97-AF65-F5344CB8AC3E}">
        <p14:creationId xmlns:p14="http://schemas.microsoft.com/office/powerpoint/2010/main" val="2666377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Persuasive Elements</a:t>
            </a:r>
          </a:p>
        </p:txBody>
      </p:sp>
      <p:sp>
        <p:nvSpPr>
          <p:cNvPr id="3" name="Content Placeholder 2"/>
          <p:cNvSpPr>
            <a:spLocks noGrp="1"/>
          </p:cNvSpPr>
          <p:nvPr>
            <p:ph idx="1"/>
          </p:nvPr>
        </p:nvSpPr>
        <p:spPr/>
        <p:txBody>
          <a:bodyPr>
            <a:normAutofit fontScale="70000" lnSpcReduction="20000"/>
          </a:bodyPr>
          <a:lstStyle/>
          <a:p>
            <a:r>
              <a:rPr lang="en-US" dirty="0" smtClean="0"/>
              <a:t>Basic:</a:t>
            </a:r>
          </a:p>
          <a:p>
            <a:pPr lvl="1"/>
            <a:r>
              <a:rPr lang="en-US" dirty="0" smtClean="0"/>
              <a:t>According to a recent university meta-analysis, twenty percent of sixteen-year-old drivers are liable for car accidents within the first year of driving.  In fact, sixteen-year-old drivers are involved in fatal car accidents five times more frequently than drivers over the age of twenty.  This data indicates that the legal driving should be raised.</a:t>
            </a:r>
          </a:p>
          <a:p>
            <a:r>
              <a:rPr lang="en-US" dirty="0" smtClean="0"/>
              <a:t>Persuasive: </a:t>
            </a:r>
          </a:p>
          <a:p>
            <a:pPr lvl="1"/>
            <a:r>
              <a:rPr lang="en-US" dirty="0" smtClean="0"/>
              <a:t>A recent university meta-analysis found that more than a quarter of sixteen-year-old drivers wind up in accidents that are their fault.  Tragically, these drivers are involved in fatal crashes </a:t>
            </a:r>
            <a:r>
              <a:rPr lang="en-US" smtClean="0"/>
              <a:t>five times </a:t>
            </a:r>
            <a:r>
              <a:rPr lang="en-US" dirty="0" smtClean="0"/>
              <a:t>more frequently than drivers over the age of twenty, resulting in many young lives lost.  Although there are many valid arguments in support of a young driving age, it may be necessary to raise the driving age in order to save lives. </a:t>
            </a:r>
            <a:endParaRPr lang="en-US" dirty="0"/>
          </a:p>
        </p:txBody>
      </p:sp>
    </p:spTree>
    <p:extLst>
      <p:ext uri="{BB962C8B-B14F-4D97-AF65-F5344CB8AC3E}">
        <p14:creationId xmlns:p14="http://schemas.microsoft.com/office/powerpoint/2010/main" val="411419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Elements</a:t>
            </a:r>
            <a:endParaRPr lang="en-US" dirty="0"/>
          </a:p>
        </p:txBody>
      </p:sp>
      <p:sp>
        <p:nvSpPr>
          <p:cNvPr id="3" name="Content Placeholder 2"/>
          <p:cNvSpPr>
            <a:spLocks noGrp="1"/>
          </p:cNvSpPr>
          <p:nvPr>
            <p:ph idx="1"/>
          </p:nvPr>
        </p:nvSpPr>
        <p:spPr/>
        <p:txBody>
          <a:bodyPr/>
          <a:lstStyle/>
          <a:p>
            <a:r>
              <a:rPr lang="en-US" dirty="0" smtClean="0"/>
              <a:t>Word choice, imagery, analogies, or metaphors</a:t>
            </a:r>
          </a:p>
          <a:p>
            <a:r>
              <a:rPr lang="en-US" dirty="0" smtClean="0"/>
              <a:t>Appeals to emotion</a:t>
            </a:r>
          </a:p>
          <a:p>
            <a:r>
              <a:rPr lang="en-US" dirty="0" smtClean="0"/>
              <a:t>Less formal language</a:t>
            </a:r>
            <a:endParaRPr lang="en-US" dirty="0"/>
          </a:p>
        </p:txBody>
      </p:sp>
    </p:spTree>
    <p:extLst>
      <p:ext uri="{BB962C8B-B14F-4D97-AF65-F5344CB8AC3E}">
        <p14:creationId xmlns:p14="http://schemas.microsoft.com/office/powerpoint/2010/main" val="2378791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Thesis</a:t>
            </a:r>
            <a:endParaRPr lang="en-US" dirty="0"/>
          </a:p>
        </p:txBody>
      </p:sp>
      <p:sp>
        <p:nvSpPr>
          <p:cNvPr id="3" name="Content Placeholder 2"/>
          <p:cNvSpPr>
            <a:spLocks noGrp="1"/>
          </p:cNvSpPr>
          <p:nvPr>
            <p:ph idx="1"/>
          </p:nvPr>
        </p:nvSpPr>
        <p:spPr>
          <a:xfrm>
            <a:off x="1043492" y="1905000"/>
            <a:ext cx="6777317" cy="3927629"/>
          </a:xfrm>
        </p:spPr>
        <p:txBody>
          <a:bodyPr>
            <a:normAutofit fontScale="92500" lnSpcReduction="20000"/>
          </a:bodyPr>
          <a:lstStyle/>
          <a:p>
            <a:r>
              <a:rPr lang="en-US" dirty="0" smtClean="0"/>
              <a:t>Bad:</a:t>
            </a:r>
          </a:p>
          <a:p>
            <a:pPr lvl="1"/>
            <a:r>
              <a:rPr lang="en-US" dirty="0" smtClean="0"/>
              <a:t>In the article, Smith uses the phrase “tragic death,” “drawn-out suffering,” and “pitiful circumstances” as well as several examples of imagery describing the horrible hospital conditions in order to create an emotional appeal that makes the reader feel guilt, pity, and a motivation to take action. </a:t>
            </a:r>
          </a:p>
          <a:p>
            <a:pPr marL="365760" lvl="1" indent="0">
              <a:buNone/>
            </a:pPr>
            <a:endParaRPr lang="en-US" dirty="0" smtClean="0"/>
          </a:p>
          <a:p>
            <a:r>
              <a:rPr lang="en-US" dirty="0" smtClean="0"/>
              <a:t>Good:</a:t>
            </a:r>
          </a:p>
          <a:p>
            <a:pPr lvl="1"/>
            <a:r>
              <a:rPr lang="en-US" dirty="0" smtClean="0"/>
              <a:t>In the article, Smith uses emotionally-charged phrases and descriptions in order to persuade the reader by evoking an emotional response. </a:t>
            </a:r>
            <a:endParaRPr lang="en-US" dirty="0"/>
          </a:p>
        </p:txBody>
      </p:sp>
    </p:spTree>
    <p:extLst>
      <p:ext uri="{BB962C8B-B14F-4D97-AF65-F5344CB8AC3E}">
        <p14:creationId xmlns:p14="http://schemas.microsoft.com/office/powerpoint/2010/main" val="402343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 provides context for the thesis statement</a:t>
            </a:r>
          </a:p>
          <a:p>
            <a:pPr lvl="1"/>
            <a:r>
              <a:rPr lang="en-US" dirty="0" smtClean="0"/>
              <a:t>Include:</a:t>
            </a:r>
          </a:p>
          <a:p>
            <a:pPr lvl="2"/>
            <a:r>
              <a:rPr lang="en-US" dirty="0" smtClean="0"/>
              <a:t>Author’s name</a:t>
            </a:r>
          </a:p>
          <a:p>
            <a:pPr lvl="2"/>
            <a:r>
              <a:rPr lang="en-US" dirty="0" smtClean="0"/>
              <a:t>Title of the article</a:t>
            </a:r>
          </a:p>
          <a:p>
            <a:pPr lvl="2"/>
            <a:r>
              <a:rPr lang="en-US" dirty="0" smtClean="0"/>
              <a:t>The author’s main argument</a:t>
            </a:r>
          </a:p>
          <a:p>
            <a:pPr lvl="2"/>
            <a:r>
              <a:rPr lang="en-US" dirty="0" smtClean="0"/>
              <a:t>Thesis statement</a:t>
            </a:r>
          </a:p>
          <a:p>
            <a:r>
              <a:rPr lang="en-US" dirty="0" smtClean="0"/>
              <a:t>Conclusion</a:t>
            </a:r>
          </a:p>
          <a:p>
            <a:pPr lvl="1"/>
            <a:r>
              <a:rPr lang="en-US" dirty="0" smtClean="0"/>
              <a:t>Summarize ideas and THESIS</a:t>
            </a:r>
          </a:p>
        </p:txBody>
      </p:sp>
    </p:spTree>
    <p:extLst>
      <p:ext uri="{BB962C8B-B14F-4D97-AF65-F5344CB8AC3E}">
        <p14:creationId xmlns:p14="http://schemas.microsoft.com/office/powerpoint/2010/main" val="1012751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140</TotalTime>
  <Words>458</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SAT Essay</vt:lpstr>
      <vt:lpstr>Annotating</vt:lpstr>
      <vt:lpstr>Evidence</vt:lpstr>
      <vt:lpstr>Evidence Questions</vt:lpstr>
      <vt:lpstr>Reason</vt:lpstr>
      <vt:lpstr>Persuasive Elements</vt:lpstr>
      <vt:lpstr>Persuasive Elements</vt:lpstr>
      <vt:lpstr>Thesis</vt:lpstr>
      <vt:lpstr>Organization </vt:lpstr>
      <vt:lpstr>Transitions </vt:lpstr>
      <vt:lpstr>Formal Style </vt:lpstr>
      <vt:lpstr>Suggested </vt:lpstr>
    </vt:vector>
  </TitlesOfParts>
  <Company>Livonia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Essay</dc:title>
  <dc:creator>LPS User</dc:creator>
  <cp:lastModifiedBy>LPS User</cp:lastModifiedBy>
  <cp:revision>6</cp:revision>
  <dcterms:created xsi:type="dcterms:W3CDTF">2016-03-16T10:55:04Z</dcterms:created>
  <dcterms:modified xsi:type="dcterms:W3CDTF">2016-03-16T13:15:27Z</dcterms:modified>
</cp:coreProperties>
</file>